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7" r:id="rId2"/>
    <p:sldId id="276" r:id="rId3"/>
    <p:sldId id="258" r:id="rId4"/>
    <p:sldId id="268" r:id="rId5"/>
    <p:sldId id="270" r:id="rId6"/>
    <p:sldId id="261" r:id="rId7"/>
    <p:sldId id="273" r:id="rId8"/>
    <p:sldId id="260" r:id="rId9"/>
    <p:sldId id="272" r:id="rId10"/>
    <p:sldId id="274" r:id="rId11"/>
    <p:sldId id="275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6FFC"/>
    <a:srgbClr val="55FF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 autoAdjust="0"/>
    <p:restoredTop sz="94660"/>
  </p:normalViewPr>
  <p:slideViewPr>
    <p:cSldViewPr snapToGrid="0">
      <p:cViewPr varScale="1">
        <p:scale>
          <a:sx n="87" d="100"/>
          <a:sy n="87" d="100"/>
        </p:scale>
        <p:origin x="619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7948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8255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69810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2037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4303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36128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03609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5718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6225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4043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1907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1881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6391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6342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3230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9758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61FE8-9DBA-4498-BF1E-124E27EF962F}" type="datetimeFigureOut">
              <a:rPr lang="zh-TW" altLang="en-US" smtClean="0"/>
              <a:pPr/>
              <a:t>2019/5/17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0914576-76E7-495D-9AD7-88EA4C5C52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39346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微軟正黑體" panose="020B0604030504040204" pitchFamily="34" charset="-120"/>
              </a:rPr>
              <a:t>Introduction to</a:t>
            </a:r>
            <a:r>
              <a:rPr lang="zh-TW" altLang="en-US" dirty="0" smtClean="0">
                <a:latin typeface="Calibri" panose="020F050202020403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微軟正黑體" panose="020B0604030504040204" pitchFamily="34" charset="-120"/>
              </a:rPr>
              <a:t>Morphology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847580" y="1152907"/>
            <a:ext cx="9657032" cy="5437464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這裡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指的非生物學上的形態學，而是數學上的形態學</a:t>
            </a:r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使用多變的遮罩來達到改變偵測結果的一種方式，主要行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分為</a:t>
            </a:r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侵蝕</a:t>
            </a:r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(Erosion)</a:t>
            </a:r>
          </a:p>
          <a:p>
            <a:pPr lvl="1"/>
            <a:r>
              <a:rPr lang="zh-TW" alt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膨脹</a:t>
            </a:r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(Dilation)</a:t>
            </a:r>
          </a:p>
          <a:p>
            <a:pPr lvl="1"/>
            <a:r>
              <a:rPr lang="zh-TW" alt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斷開</a:t>
            </a:r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(Opening)</a:t>
            </a:r>
          </a:p>
          <a:p>
            <a:pPr lvl="1"/>
            <a:r>
              <a:rPr lang="zh-TW" alt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閉合</a:t>
            </a:r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(Closing)</a:t>
            </a:r>
          </a:p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應用大多假設為</a:t>
            </a:r>
            <a:r>
              <a:rPr lang="zh-TW" alt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二值化影像</a:t>
            </a:r>
            <a:r>
              <a:rPr lang="en-US" altLang="zh-TW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(Binary image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，由二值化影像開始後續處理。</a:t>
            </a:r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若非二值化影像</a:t>
            </a:r>
            <a:endParaRPr lang="en-US" altLang="zh-TW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侵蝕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=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最小化濾波器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(Minimum Filter)</a:t>
            </a:r>
          </a:p>
          <a:p>
            <a:pPr lvl="1"/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膨脹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=</a:t>
            </a:r>
            <a:r>
              <a:rPr lang="zh-TW" altLang="en-US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最大化濾波器</a:t>
            </a:r>
            <a:r>
              <a:rPr lang="en-US" altLang="zh-TW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(Maximum Filter)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8575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Opening and Closing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斷開與閉合</a:t>
            </a:r>
            <a:r>
              <a:rPr lang="zh-TW" altLang="en-US" dirty="0" smtClean="0"/>
              <a:t>，就是二值化影像透過侵食或膨脹做改善後，發現補償或刪除動作做的太多，而做的調整輸出的結果。</a:t>
            </a:r>
            <a:endParaRPr lang="en-US" altLang="zh-TW" dirty="0" smtClean="0"/>
          </a:p>
          <a:p>
            <a:r>
              <a:rPr lang="zh-TW" altLang="en-US" dirty="0" smtClean="0"/>
              <a:t>斷開行為即是，先做侵蝕再膨脹，定義為：</a:t>
            </a:r>
            <a:endParaRPr lang="en-US" altLang="zh-TW" dirty="0" smtClean="0"/>
          </a:p>
          <a:p>
            <a:pPr lvl="1"/>
            <a:endParaRPr lang="en-US" altLang="zh-TW" dirty="0" smtClean="0"/>
          </a:p>
          <a:p>
            <a:r>
              <a:rPr lang="zh-TW" altLang="en-US" dirty="0" smtClean="0"/>
              <a:t>閉合行為則是，先做膨脹再侵蝕，定義為：</a:t>
            </a:r>
            <a:endParaRPr lang="zh-TW" altLang="en-US" dirty="0"/>
          </a:p>
        </p:txBody>
      </p:sp>
      <p:pic>
        <p:nvPicPr>
          <p:cNvPr id="4" name="圖片 3" descr="20120413112456.pdf - Adobe Reader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36" t="73470" r="58685" b="22263"/>
          <a:stretch/>
        </p:blipFill>
        <p:spPr>
          <a:xfrm>
            <a:off x="2774731" y="2475185"/>
            <a:ext cx="2273734" cy="465083"/>
          </a:xfrm>
          <a:prstGeom prst="rect">
            <a:avLst/>
          </a:prstGeom>
        </p:spPr>
      </p:pic>
      <p:pic>
        <p:nvPicPr>
          <p:cNvPr id="5" name="圖片 4" descr="20120413112456.pdf - Adobe Reader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36" t="87931" r="58685" b="7683"/>
          <a:stretch/>
        </p:blipFill>
        <p:spPr>
          <a:xfrm>
            <a:off x="2774731" y="3413822"/>
            <a:ext cx="2273734" cy="478001"/>
          </a:xfrm>
          <a:prstGeom prst="rect">
            <a:avLst/>
          </a:prstGeom>
        </p:spPr>
      </p:pic>
      <p:grpSp>
        <p:nvGrpSpPr>
          <p:cNvPr id="8" name="群組 7"/>
          <p:cNvGrpSpPr/>
          <p:nvPr/>
        </p:nvGrpSpPr>
        <p:grpSpPr>
          <a:xfrm>
            <a:off x="2593427" y="4262546"/>
            <a:ext cx="8171407" cy="1491868"/>
            <a:chOff x="2010105" y="4262547"/>
            <a:chExt cx="6989809" cy="1260000"/>
          </a:xfrm>
        </p:grpSpPr>
        <p:pic>
          <p:nvPicPr>
            <p:cNvPr id="6" name="圖片 5" descr="20120413112456.pdf - Adobe Reader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982" t="46444" r="22220" b="35876"/>
            <a:stretch/>
          </p:blipFill>
          <p:spPr>
            <a:xfrm>
              <a:off x="2010105" y="4262547"/>
              <a:ext cx="3370659" cy="1260000"/>
            </a:xfrm>
            <a:prstGeom prst="rect">
              <a:avLst/>
            </a:prstGeom>
          </p:spPr>
        </p:pic>
        <p:pic>
          <p:nvPicPr>
            <p:cNvPr id="7" name="圖片 6" descr="20120413112456.pdf - Adobe Reader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853" t="63513" r="21961" b="19774"/>
            <a:stretch/>
          </p:blipFill>
          <p:spPr>
            <a:xfrm>
              <a:off x="5380764" y="4262547"/>
              <a:ext cx="3619150" cy="12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1341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Opening and Closing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以</a:t>
            </a:r>
            <a:r>
              <a:rPr lang="en-US" altLang="zh-TW" dirty="0" smtClean="0"/>
              <a:t>3</a:t>
            </a:r>
            <a:r>
              <a:rPr lang="zh-TW" altLang="en-US" dirty="0" smtClean="0"/>
              <a:t>*</a:t>
            </a:r>
            <a:r>
              <a:rPr lang="en-US" altLang="zh-TW" dirty="0" smtClean="0"/>
              <a:t>3</a:t>
            </a:r>
            <a:r>
              <a:rPr lang="zh-TW" altLang="en-US" dirty="0" smtClean="0"/>
              <a:t>十字遮罩</a:t>
            </a:r>
            <a:r>
              <a:rPr lang="en-US" altLang="zh-TW" dirty="0" smtClean="0"/>
              <a:t>(</a:t>
            </a:r>
            <a:r>
              <a:rPr lang="zh-TW" altLang="en-US" dirty="0" smtClean="0"/>
              <a:t>如右圖</a:t>
            </a:r>
            <a:r>
              <a:rPr lang="en-US" altLang="zh-TW" dirty="0" smtClean="0"/>
              <a:t>)</a:t>
            </a:r>
            <a:r>
              <a:rPr lang="zh-TW" altLang="en-US" dirty="0" smtClean="0"/>
              <a:t>進行斷開行為</a:t>
            </a:r>
            <a:endParaRPr lang="en-US" altLang="zh-TW" dirty="0" smtClean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Example: </a:t>
            </a:r>
            <a:r>
              <a:rPr lang="zh-TW" altLang="en-US" dirty="0"/>
              <a:t>先做侵蝕去雜訊，再做膨脹增強形狀長回原形</a:t>
            </a:r>
            <a:r>
              <a:rPr lang="en-US" altLang="zh-TW" dirty="0"/>
              <a:t>(</a:t>
            </a:r>
            <a:r>
              <a:rPr lang="zh-TW" altLang="en-US" dirty="0"/>
              <a:t>斷開</a:t>
            </a:r>
            <a:r>
              <a:rPr lang="en-US" altLang="zh-TW" dirty="0"/>
              <a:t>opening)</a:t>
            </a:r>
          </a:p>
          <a:p>
            <a:pPr marL="0" indent="0">
              <a:buNone/>
            </a:pPr>
            <a:endParaRPr lang="zh-TW" altLang="en-US" dirty="0"/>
          </a:p>
        </p:txBody>
      </p:sp>
      <p:grpSp>
        <p:nvGrpSpPr>
          <p:cNvPr id="9" name="群組 8"/>
          <p:cNvGrpSpPr/>
          <p:nvPr/>
        </p:nvGrpSpPr>
        <p:grpSpPr>
          <a:xfrm>
            <a:off x="2580652" y="3287695"/>
            <a:ext cx="8187174" cy="1781506"/>
            <a:chOff x="1848781" y="2641309"/>
            <a:chExt cx="8187174" cy="1781506"/>
          </a:xfrm>
        </p:grpSpPr>
        <p:pic>
          <p:nvPicPr>
            <p:cNvPr id="4" name="圖片 3" descr="Morphology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08" t="23188" r="74473" b="25037"/>
            <a:stretch/>
          </p:blipFill>
          <p:spPr>
            <a:xfrm>
              <a:off x="1848781" y="2649194"/>
              <a:ext cx="1789387" cy="1765738"/>
            </a:xfrm>
            <a:prstGeom prst="rect">
              <a:avLst/>
            </a:prstGeom>
          </p:spPr>
        </p:pic>
        <p:pic>
          <p:nvPicPr>
            <p:cNvPr id="5" name="圖片 4" descr="Morphology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506" t="22726" r="2475" b="25268"/>
            <a:stretch/>
          </p:blipFill>
          <p:spPr>
            <a:xfrm>
              <a:off x="5045241" y="2649194"/>
              <a:ext cx="1789386" cy="1773621"/>
            </a:xfrm>
            <a:prstGeom prst="rect">
              <a:avLst/>
            </a:prstGeom>
          </p:spPr>
        </p:pic>
        <p:pic>
          <p:nvPicPr>
            <p:cNvPr id="6" name="圖片 5" descr="Morphology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507" t="22957" r="2373" b="25037"/>
            <a:stretch/>
          </p:blipFill>
          <p:spPr>
            <a:xfrm>
              <a:off x="8238685" y="2641309"/>
              <a:ext cx="1797270" cy="1773621"/>
            </a:xfrm>
            <a:prstGeom prst="rect">
              <a:avLst/>
            </a:prstGeom>
          </p:spPr>
        </p:pic>
        <p:sp>
          <p:nvSpPr>
            <p:cNvPr id="7" name="向右箭號 6"/>
            <p:cNvSpPr/>
            <p:nvPr/>
          </p:nvSpPr>
          <p:spPr>
            <a:xfrm>
              <a:off x="3767957" y="3189162"/>
              <a:ext cx="1273067" cy="677917"/>
            </a:xfrm>
            <a:prstGeom prst="rightArrow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Erosion</a:t>
              </a:r>
              <a:endParaRPr lang="zh-TW" altLang="en-US" dirty="0"/>
            </a:p>
          </p:txBody>
        </p:sp>
        <p:sp>
          <p:nvSpPr>
            <p:cNvPr id="8" name="向右箭號 7"/>
            <p:cNvSpPr/>
            <p:nvPr/>
          </p:nvSpPr>
          <p:spPr>
            <a:xfrm>
              <a:off x="6965618" y="3189160"/>
              <a:ext cx="1273067" cy="677917"/>
            </a:xfrm>
            <a:prstGeom prst="rightArrow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/>
                <a:t>Dilation</a:t>
              </a:r>
              <a:endParaRPr lang="zh-TW" altLang="en-US" dirty="0"/>
            </a:p>
          </p:txBody>
        </p:sp>
      </p:grp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023320"/>
              </p:ext>
            </p:extLst>
          </p:nvPr>
        </p:nvGraphicFramePr>
        <p:xfrm>
          <a:off x="7423810" y="1175380"/>
          <a:ext cx="1080000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4399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Gray Image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彩色影像儲存方式為每個</a:t>
            </a:r>
            <a:r>
              <a:rPr lang="en-US" altLang="zh-TW" dirty="0" smtClean="0"/>
              <a:t>pixel</a:t>
            </a:r>
            <a:r>
              <a:rPr lang="zh-TW" altLang="en-US" dirty="0" smtClean="0"/>
              <a:t>由</a:t>
            </a:r>
            <a:r>
              <a:rPr lang="en-US" altLang="zh-TW" dirty="0" smtClean="0"/>
              <a:t>RGB</a:t>
            </a:r>
            <a:r>
              <a:rPr lang="zh-TW" altLang="en-US" dirty="0" smtClean="0"/>
              <a:t>三原色固定排列組成</a:t>
            </a:r>
            <a:endParaRPr lang="en-US" altLang="zh-TW" dirty="0" smtClean="0"/>
          </a:p>
          <a:p>
            <a:r>
              <a:rPr lang="zh-TW" altLang="en-US" dirty="0" smtClean="0"/>
              <a:t>灰階影像的</a:t>
            </a:r>
            <a:r>
              <a:rPr lang="en-US" altLang="zh-TW" dirty="0" smtClean="0"/>
              <a:t>pixel</a:t>
            </a:r>
            <a:r>
              <a:rPr lang="zh-TW" altLang="en-US" dirty="0" smtClean="0"/>
              <a:t>值則是由用</a:t>
            </a:r>
            <a:r>
              <a:rPr lang="en-US" altLang="zh-TW" dirty="0" smtClean="0"/>
              <a:t>RGB</a:t>
            </a:r>
            <a:r>
              <a:rPr lang="zh-TW" altLang="en-US" dirty="0" smtClean="0"/>
              <a:t>經過經驗權重得出，算式如下</a:t>
            </a:r>
            <a:endParaRPr lang="en-US" altLang="zh-TW" dirty="0" smtClean="0"/>
          </a:p>
          <a:p>
            <a:pPr lvl="1"/>
            <a:r>
              <a:rPr lang="en-US" altLang="zh-TW" b="1" dirty="0">
                <a:solidFill>
                  <a:schemeClr val="bg1">
                    <a:lumMod val="65000"/>
                  </a:schemeClr>
                </a:solidFill>
              </a:rPr>
              <a:t>Gray</a:t>
            </a:r>
            <a:r>
              <a:rPr lang="en-US" altLang="zh-TW" b="1" dirty="0"/>
              <a:t> = </a:t>
            </a:r>
            <a:r>
              <a:rPr lang="en-US" altLang="zh-TW" b="1" dirty="0">
                <a:solidFill>
                  <a:srgbClr val="FF0000"/>
                </a:solidFill>
              </a:rPr>
              <a:t>0.299 * Red </a:t>
            </a:r>
            <a:r>
              <a:rPr lang="en-US" altLang="zh-TW" b="1" dirty="0"/>
              <a:t>+ </a:t>
            </a:r>
            <a:r>
              <a:rPr lang="en-US" altLang="zh-TW" b="1" dirty="0">
                <a:solidFill>
                  <a:srgbClr val="55FF2D"/>
                </a:solidFill>
              </a:rPr>
              <a:t>0.587 * Green </a:t>
            </a:r>
            <a:r>
              <a:rPr lang="en-US" altLang="zh-TW" b="1" dirty="0"/>
              <a:t>+ </a:t>
            </a:r>
            <a:r>
              <a:rPr lang="en-US" altLang="zh-TW" b="1" dirty="0">
                <a:solidFill>
                  <a:srgbClr val="286FFC"/>
                </a:solidFill>
              </a:rPr>
              <a:t>0.114 * </a:t>
            </a:r>
            <a:r>
              <a:rPr lang="en-US" altLang="zh-TW" b="1" dirty="0" smtClean="0">
                <a:solidFill>
                  <a:srgbClr val="286FFC"/>
                </a:solidFill>
              </a:rPr>
              <a:t>Blue</a:t>
            </a:r>
          </a:p>
          <a:p>
            <a:pPr lvl="1"/>
            <a:r>
              <a:rPr lang="zh-TW" altLang="en-US" dirty="0" smtClean="0">
                <a:solidFill>
                  <a:schemeClr val="tx1"/>
                </a:solidFill>
              </a:rPr>
              <a:t>得到的灰階值放回每個</a:t>
            </a:r>
            <a:r>
              <a:rPr lang="en-US" altLang="zh-TW" dirty="0" smtClean="0">
                <a:solidFill>
                  <a:schemeClr val="tx1"/>
                </a:solidFill>
              </a:rPr>
              <a:t>pixel</a:t>
            </a:r>
            <a:r>
              <a:rPr lang="zh-TW" altLang="en-US" dirty="0" smtClean="0">
                <a:solidFill>
                  <a:schemeClr val="tx1"/>
                </a:solidFill>
              </a:rPr>
              <a:t>值裡面的</a:t>
            </a:r>
            <a:r>
              <a:rPr lang="en-US" altLang="zh-TW" dirty="0" smtClean="0">
                <a:solidFill>
                  <a:schemeClr val="tx1"/>
                </a:solidFill>
              </a:rPr>
              <a:t>RGB</a:t>
            </a:r>
            <a:r>
              <a:rPr lang="zh-TW" altLang="en-US" dirty="0" smtClean="0">
                <a:solidFill>
                  <a:schemeClr val="tx1"/>
                </a:solidFill>
              </a:rPr>
              <a:t>位置，即可呈現灰階圖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2513654" y="3272334"/>
            <a:ext cx="8321170" cy="2458432"/>
            <a:chOff x="1947109" y="3303865"/>
            <a:chExt cx="8321170" cy="2458432"/>
          </a:xfrm>
        </p:grpSpPr>
        <p:pic>
          <p:nvPicPr>
            <p:cNvPr id="4" name="圖片 3" descr="Source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7109" y="3303865"/>
              <a:ext cx="4110821" cy="2458432"/>
            </a:xfrm>
            <a:prstGeom prst="rect">
              <a:avLst/>
            </a:prstGeom>
          </p:spPr>
        </p:pic>
        <p:pic>
          <p:nvPicPr>
            <p:cNvPr id="5" name="圖片 4" descr="Gray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7458" y="3303865"/>
              <a:ext cx="4110821" cy="24584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308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Binary Image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847580" y="1152907"/>
            <a:ext cx="9657032" cy="5482069"/>
          </a:xfrm>
        </p:spPr>
        <p:txBody>
          <a:bodyPr>
            <a:noAutofit/>
          </a:bodyPr>
          <a:lstStyle/>
          <a:p>
            <a:r>
              <a:rPr lang="zh-TW" altLang="en-US" b="1" dirty="0" smtClean="0"/>
              <a:t>二</a:t>
            </a:r>
            <a:r>
              <a:rPr lang="zh-TW" altLang="en-US" b="1" dirty="0"/>
              <a:t>值化的動作是利用 </a:t>
            </a:r>
            <a:r>
              <a:rPr lang="en-US" altLang="zh-TW" b="1" dirty="0"/>
              <a:t>pixel-by-pixel operation </a:t>
            </a:r>
            <a:r>
              <a:rPr lang="zh-TW" altLang="en-US" b="1" dirty="0"/>
              <a:t>把一張灰階</a:t>
            </a:r>
            <a:r>
              <a:rPr lang="zh-TW" altLang="en-US" b="1" dirty="0" smtClean="0"/>
              <a:t>圖（</a:t>
            </a:r>
            <a:r>
              <a:rPr lang="en-US" altLang="zh-TW" b="1" dirty="0"/>
              <a:t>gray image</a:t>
            </a:r>
            <a:r>
              <a:rPr lang="zh-TW" altLang="en-US" b="1" dirty="0"/>
              <a:t>）變成一張「只有黑、白」二值的</a:t>
            </a:r>
            <a:r>
              <a:rPr lang="zh-TW" altLang="en-US" b="1" dirty="0" smtClean="0"/>
              <a:t>圖</a:t>
            </a:r>
            <a:endParaRPr lang="en-US" altLang="zh-TW" b="1" dirty="0" smtClean="0"/>
          </a:p>
          <a:p>
            <a:r>
              <a:rPr lang="zh-TW" altLang="en-US" b="1" dirty="0"/>
              <a:t>假定原來的灰階圖為 </a:t>
            </a:r>
            <a:r>
              <a:rPr lang="en-US" altLang="zh-TW" b="1" dirty="0"/>
              <a:t>F</a:t>
            </a:r>
            <a:r>
              <a:rPr lang="zh-TW" altLang="en-US" b="1" dirty="0"/>
              <a:t>，其中任何一個像素 </a:t>
            </a:r>
            <a:r>
              <a:rPr lang="en-US" altLang="zh-TW" b="1" dirty="0"/>
              <a:t>f(</a:t>
            </a:r>
            <a:r>
              <a:rPr lang="en-US" altLang="zh-TW" b="1" dirty="0" err="1"/>
              <a:t>i</a:t>
            </a:r>
            <a:r>
              <a:rPr lang="en-US" altLang="zh-TW" b="1" dirty="0"/>
              <a:t>, </a:t>
            </a:r>
            <a:r>
              <a:rPr lang="en-US" altLang="zh-TW" b="1" dirty="0" smtClean="0"/>
              <a:t>j)</a:t>
            </a:r>
            <a:r>
              <a:rPr lang="zh-TW" altLang="en-US" b="1" dirty="0"/>
              <a:t>的亮度值</a:t>
            </a:r>
            <a:r>
              <a:rPr lang="zh-TW" altLang="en-US" b="1" dirty="0" smtClean="0"/>
              <a:t>都是</a:t>
            </a:r>
            <a:r>
              <a:rPr lang="zh-TW" altLang="en-US" b="1" dirty="0"/>
              <a:t>介於 </a:t>
            </a:r>
            <a:r>
              <a:rPr lang="en-US" altLang="zh-TW" b="1" dirty="0"/>
              <a:t>[0, 255</a:t>
            </a:r>
            <a:r>
              <a:rPr lang="en-US" altLang="zh-TW" b="1" dirty="0" smtClean="0"/>
              <a:t>]</a:t>
            </a:r>
          </a:p>
          <a:p>
            <a:r>
              <a:rPr lang="zh-TW" altLang="en-US" b="1" dirty="0"/>
              <a:t>此外再假定二值化的過程用的 </a:t>
            </a:r>
            <a:r>
              <a:rPr lang="en-US" altLang="zh-TW" b="1" dirty="0"/>
              <a:t>threshold </a:t>
            </a:r>
            <a:r>
              <a:rPr lang="zh-TW" altLang="en-US" b="1" dirty="0"/>
              <a:t>為</a:t>
            </a:r>
            <a:r>
              <a:rPr lang="en-US" altLang="zh-TW" b="1" dirty="0"/>
              <a:t>T</a:t>
            </a:r>
            <a:r>
              <a:rPr lang="zh-TW" altLang="en-US" b="1" dirty="0"/>
              <a:t>，且二值化</a:t>
            </a:r>
            <a:r>
              <a:rPr lang="zh-TW" altLang="en-US" b="1" dirty="0" smtClean="0"/>
              <a:t>以後的</a:t>
            </a:r>
            <a:r>
              <a:rPr lang="zh-TW" altLang="en-US" b="1" dirty="0"/>
              <a:t>影像為</a:t>
            </a:r>
            <a:r>
              <a:rPr lang="en-US" altLang="zh-TW" b="1" dirty="0"/>
              <a:t>b(</a:t>
            </a:r>
            <a:r>
              <a:rPr lang="en-US" altLang="zh-TW" b="1" dirty="0" err="1"/>
              <a:t>i</a:t>
            </a:r>
            <a:r>
              <a:rPr lang="en-US" altLang="zh-TW" b="1" dirty="0"/>
              <a:t>, j) </a:t>
            </a:r>
            <a:r>
              <a:rPr lang="zh-TW" altLang="en-US" b="1" dirty="0"/>
              <a:t>。則實際的二值化運算</a:t>
            </a:r>
            <a:r>
              <a:rPr lang="zh-TW" altLang="en-US" b="1" dirty="0" smtClean="0"/>
              <a:t>是</a:t>
            </a:r>
            <a:endParaRPr lang="en-US" altLang="zh-TW" b="1" dirty="0" smtClean="0"/>
          </a:p>
          <a:p>
            <a:pPr marL="0" indent="0">
              <a:buNone/>
            </a:pPr>
            <a:endParaRPr lang="en-US" altLang="zh-TW" b="1" dirty="0"/>
          </a:p>
          <a:p>
            <a:endParaRPr lang="en-US" altLang="zh-TW" b="1" dirty="0" smtClean="0"/>
          </a:p>
          <a:p>
            <a:endParaRPr lang="en-US" altLang="zh-TW" b="1" dirty="0"/>
          </a:p>
          <a:p>
            <a:r>
              <a:rPr lang="zh-TW" altLang="en-US" b="1" dirty="0"/>
              <a:t>二值化有時會被用來作為 </a:t>
            </a:r>
            <a:r>
              <a:rPr lang="en-US" altLang="zh-TW" b="1" dirty="0"/>
              <a:t>segmentation</a:t>
            </a:r>
            <a:r>
              <a:rPr lang="zh-TW" altLang="en-US" b="1" dirty="0"/>
              <a:t>（分離物件）的</a:t>
            </a:r>
            <a:r>
              <a:rPr lang="zh-TW" altLang="en-US" b="1" dirty="0" smtClean="0"/>
              <a:t>工具</a:t>
            </a:r>
            <a:r>
              <a:rPr lang="zh-TW" altLang="en-US" b="1" dirty="0"/>
              <a:t>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847" y="3793580"/>
            <a:ext cx="4198666" cy="120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2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Binary Image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 smtClean="0"/>
              <a:t>下圖</a:t>
            </a:r>
            <a:r>
              <a:rPr lang="zh-TW" altLang="en-US" b="1" dirty="0"/>
              <a:t>中</a:t>
            </a:r>
            <a:r>
              <a:rPr lang="zh-TW" altLang="en-US" b="1" dirty="0" smtClean="0"/>
              <a:t>，</a:t>
            </a:r>
            <a:r>
              <a:rPr lang="en-US" altLang="zh-TW" b="1" dirty="0" smtClean="0"/>
              <a:t>Lena</a:t>
            </a:r>
            <a:r>
              <a:rPr lang="zh-TW" altLang="en-US" b="1" dirty="0" smtClean="0"/>
              <a:t>和</a:t>
            </a:r>
            <a:r>
              <a:rPr lang="zh-TW" altLang="en-US" b="1" dirty="0"/>
              <a:t>背景就相當程度地被區隔開</a:t>
            </a:r>
            <a:r>
              <a:rPr lang="zh-TW" altLang="en-US" b="1" dirty="0" smtClean="0"/>
              <a:t>來了</a:t>
            </a:r>
            <a:endParaRPr lang="zh-TW" altLang="en-US" b="1" dirty="0"/>
          </a:p>
        </p:txBody>
      </p:sp>
      <p:grpSp>
        <p:nvGrpSpPr>
          <p:cNvPr id="13" name="群組 12"/>
          <p:cNvGrpSpPr/>
          <p:nvPr/>
        </p:nvGrpSpPr>
        <p:grpSpPr>
          <a:xfrm>
            <a:off x="1847580" y="2052902"/>
            <a:ext cx="10051971" cy="3580748"/>
            <a:chOff x="1847580" y="2209019"/>
            <a:chExt cx="10051971" cy="3580748"/>
          </a:xfrm>
        </p:grpSpPr>
        <p:grpSp>
          <p:nvGrpSpPr>
            <p:cNvPr id="9" name="群組 8"/>
            <p:cNvGrpSpPr/>
            <p:nvPr/>
          </p:nvGrpSpPr>
          <p:grpSpPr>
            <a:xfrm>
              <a:off x="1847580" y="2209019"/>
              <a:ext cx="10051971" cy="3132416"/>
              <a:chOff x="1847580" y="2209019"/>
              <a:chExt cx="10051971" cy="3132416"/>
            </a:xfrm>
          </p:grpSpPr>
          <p:pic>
            <p:nvPicPr>
              <p:cNvPr id="6" name="內容版面配置區 3" descr="original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05" t="5306" r="1357" b="1441"/>
              <a:stretch/>
            </p:blipFill>
            <p:spPr>
              <a:xfrm>
                <a:off x="1847580" y="2209019"/>
                <a:ext cx="3132415" cy="3132416"/>
              </a:xfrm>
              <a:prstGeom prst="rect">
                <a:avLst/>
              </a:prstGeom>
            </p:spPr>
          </p:pic>
          <p:pic>
            <p:nvPicPr>
              <p:cNvPr id="7" name="內容版面配置區 3" descr="Gray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57" t="6402" r="22271" b="1487"/>
              <a:stretch/>
            </p:blipFill>
            <p:spPr>
              <a:xfrm>
                <a:off x="5306694" y="2209019"/>
                <a:ext cx="3148731" cy="3132416"/>
              </a:xfrm>
              <a:prstGeom prst="rect">
                <a:avLst/>
              </a:prstGeom>
            </p:spPr>
          </p:pic>
          <p:pic>
            <p:nvPicPr>
              <p:cNvPr id="8" name="內容版面配置區 7" descr="Morphology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141" t="23911" r="61276" b="27119"/>
              <a:stretch/>
            </p:blipFill>
            <p:spPr>
              <a:xfrm>
                <a:off x="8782124" y="2209019"/>
                <a:ext cx="3117427" cy="3132416"/>
              </a:xfrm>
              <a:prstGeom prst="rect">
                <a:avLst/>
              </a:prstGeom>
            </p:spPr>
          </p:pic>
        </p:grpSp>
        <p:sp>
          <p:nvSpPr>
            <p:cNvPr id="10" name="文字方塊 9"/>
            <p:cNvSpPr txBox="1"/>
            <p:nvPr/>
          </p:nvSpPr>
          <p:spPr>
            <a:xfrm>
              <a:off x="2624148" y="5420435"/>
              <a:ext cx="15792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/>
                <a:t>Color image</a:t>
              </a:r>
              <a:endParaRPr lang="zh-TW" altLang="en-US" b="1" dirty="0"/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6091420" y="5341435"/>
              <a:ext cx="15263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/>
                <a:t>Gray image</a:t>
              </a:r>
              <a:endParaRPr lang="zh-TW" altLang="en-US" b="1" dirty="0"/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9554508" y="5341435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 smtClean="0"/>
                <a:t>Binary image</a:t>
              </a:r>
              <a:endParaRPr lang="zh-TW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8917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Concept of Morphology Logic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b="1" dirty="0" smtClean="0"/>
              <a:t>Structuring Element</a:t>
            </a:r>
            <a:r>
              <a:rPr lang="zh-TW" altLang="en-US" b="1" dirty="0" smtClean="0"/>
              <a:t>表示</a:t>
            </a:r>
            <a:r>
              <a:rPr lang="zh-TW" altLang="en-US" b="1" dirty="0"/>
              <a:t>成</a:t>
            </a:r>
            <a:r>
              <a:rPr lang="en-US" altLang="zh-TW" b="1" dirty="0"/>
              <a:t>0 </a:t>
            </a:r>
            <a:r>
              <a:rPr lang="zh-TW" altLang="en-US" b="1" dirty="0"/>
              <a:t>或</a:t>
            </a:r>
            <a:r>
              <a:rPr lang="en-US" altLang="zh-TW" b="1" dirty="0"/>
              <a:t>1 </a:t>
            </a:r>
            <a:r>
              <a:rPr lang="zh-TW" altLang="en-US" b="1" dirty="0"/>
              <a:t>的</a:t>
            </a:r>
            <a:r>
              <a:rPr lang="zh-TW" altLang="en-US" b="1" dirty="0" smtClean="0"/>
              <a:t>矩陣</a:t>
            </a:r>
            <a:r>
              <a:rPr lang="zh-TW" altLang="en-US" b="1" dirty="0"/>
              <a:t>，</a:t>
            </a:r>
            <a:r>
              <a:rPr lang="zh-TW" altLang="en-US" b="1" dirty="0" smtClean="0"/>
              <a:t>在</a:t>
            </a:r>
            <a:r>
              <a:rPr lang="zh-TW" altLang="en-US" b="1" dirty="0"/>
              <a:t>整個影像區域內平移，</a:t>
            </a:r>
            <a:r>
              <a:rPr lang="zh-TW" altLang="en-US" b="1" dirty="0" smtClean="0"/>
              <a:t>如</a:t>
            </a:r>
            <a:r>
              <a:rPr lang="zh-TW" altLang="en-US" b="1" dirty="0"/>
              <a:t>下</a:t>
            </a:r>
            <a:r>
              <a:rPr lang="zh-TW" altLang="en-US" b="1" dirty="0" smtClean="0"/>
              <a:t>圖所示</a:t>
            </a:r>
            <a:r>
              <a:rPr lang="zh-TW" altLang="en-US" b="1" dirty="0"/>
              <a:t>，將一個</a:t>
            </a:r>
            <a:r>
              <a:rPr lang="en-US" altLang="zh-TW" b="1" dirty="0"/>
              <a:t>3*3 </a:t>
            </a:r>
            <a:r>
              <a:rPr lang="zh-TW" altLang="en-US" b="1" dirty="0"/>
              <a:t>矩陣</a:t>
            </a:r>
            <a:r>
              <a:rPr lang="zh-TW" altLang="en-US" b="1" dirty="0" smtClean="0"/>
              <a:t>的</a:t>
            </a:r>
            <a:r>
              <a:rPr lang="en-US" altLang="zh-TW" b="1" dirty="0"/>
              <a:t>Structuring Element</a:t>
            </a:r>
            <a:r>
              <a:rPr lang="zh-TW" altLang="en-US" b="1" dirty="0" smtClean="0"/>
              <a:t>與二值</a:t>
            </a:r>
            <a:r>
              <a:rPr lang="zh-TW" altLang="en-US" b="1" dirty="0"/>
              <a:t>化</a:t>
            </a:r>
            <a:r>
              <a:rPr lang="zh-TW" altLang="en-US" b="1" dirty="0" smtClean="0"/>
              <a:t>影像</a:t>
            </a:r>
            <a:r>
              <a:rPr lang="en-US" altLang="zh-TW" b="1" dirty="0" smtClean="0"/>
              <a:t>(Source Image)</a:t>
            </a:r>
            <a:r>
              <a:rPr lang="zh-TW" altLang="en-US" b="1" dirty="0" smtClean="0"/>
              <a:t>作</a:t>
            </a:r>
            <a:r>
              <a:rPr lang="zh-TW" altLang="en-US" b="1" dirty="0"/>
              <a:t>重疊</a:t>
            </a:r>
            <a:r>
              <a:rPr lang="zh-TW" altLang="en-US" b="1" dirty="0" smtClean="0"/>
              <a:t>，</a:t>
            </a:r>
            <a:r>
              <a:rPr lang="zh-TW" altLang="en-US" b="1" dirty="0"/>
              <a:t>將</a:t>
            </a:r>
            <a:r>
              <a:rPr lang="en-US" altLang="zh-TW" b="1" dirty="0" smtClean="0"/>
              <a:t> </a:t>
            </a:r>
            <a:r>
              <a:rPr lang="en-US" altLang="zh-TW" b="1" dirty="0"/>
              <a:t>Structuring Element</a:t>
            </a:r>
            <a:r>
              <a:rPr lang="zh-TW" altLang="en-US" b="1" dirty="0" smtClean="0"/>
              <a:t>的</a:t>
            </a:r>
            <a:r>
              <a:rPr lang="zh-TW" altLang="en-US" b="1" dirty="0"/>
              <a:t>像素</a:t>
            </a:r>
            <a:r>
              <a:rPr lang="zh-TW" altLang="en-US" b="1" dirty="0" smtClean="0"/>
              <a:t>值與</a:t>
            </a:r>
            <a:r>
              <a:rPr lang="en-US" altLang="zh-TW" b="1" dirty="0"/>
              <a:t>Source Image</a:t>
            </a:r>
            <a:r>
              <a:rPr lang="zh-TW" altLang="en-US" b="1" dirty="0" smtClean="0"/>
              <a:t>的</a:t>
            </a:r>
            <a:r>
              <a:rPr lang="zh-TW" altLang="en-US" b="1" dirty="0"/>
              <a:t>像素去做</a:t>
            </a:r>
            <a:r>
              <a:rPr lang="zh-TW" altLang="en-US" b="1" dirty="0" smtClean="0"/>
              <a:t>運算</a:t>
            </a:r>
            <a:endParaRPr lang="zh-TW" altLang="en-US" b="1" dirty="0"/>
          </a:p>
        </p:txBody>
      </p:sp>
      <p:grpSp>
        <p:nvGrpSpPr>
          <p:cNvPr id="8" name="群組 7"/>
          <p:cNvGrpSpPr/>
          <p:nvPr/>
        </p:nvGrpSpPr>
        <p:grpSpPr>
          <a:xfrm>
            <a:off x="1266152" y="2934033"/>
            <a:ext cx="10816173" cy="3110921"/>
            <a:chOff x="1248127" y="3239925"/>
            <a:chExt cx="10816173" cy="3110921"/>
          </a:xfrm>
        </p:grpSpPr>
        <p:pic>
          <p:nvPicPr>
            <p:cNvPr id="6" name="圖片 5" descr="20120413112456.pdf - Adobe Reader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220" t="36334" r="20610" b="37675"/>
            <a:stretch/>
          </p:blipFill>
          <p:spPr>
            <a:xfrm>
              <a:off x="1248127" y="3239925"/>
              <a:ext cx="6181701" cy="3110921"/>
            </a:xfrm>
            <a:prstGeom prst="rect">
              <a:avLst/>
            </a:prstGeom>
          </p:spPr>
        </p:pic>
        <p:pic>
          <p:nvPicPr>
            <p:cNvPr id="7" name="圖片 6" descr="20120413112456.pdf - Adobe Reader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23" t="60312" r="49512" b="11182"/>
            <a:stretch/>
          </p:blipFill>
          <p:spPr>
            <a:xfrm>
              <a:off x="7429828" y="3469021"/>
              <a:ext cx="4634472" cy="2652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708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Erosion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侵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蝕</a:t>
            </a:r>
            <a:r>
              <a:rPr lang="zh-TW" altLang="en-US" dirty="0" smtClean="0"/>
              <a:t>目的為減少原先資料的一種方式</a:t>
            </a:r>
            <a:endParaRPr lang="en-US" altLang="zh-TW" dirty="0" smtClean="0"/>
          </a:p>
          <a:p>
            <a:r>
              <a:rPr lang="zh-TW" altLang="en-US" dirty="0" smtClean="0"/>
              <a:t>透過侵蝕的演算法可將雜訊侵蝕掉，如下圖左周圍的雜訊</a:t>
            </a:r>
            <a:endParaRPr lang="en-US" altLang="zh-TW" dirty="0" smtClean="0"/>
          </a:p>
          <a:p>
            <a:r>
              <a:rPr lang="zh-TW" altLang="en-US" dirty="0" smtClean="0"/>
              <a:t>對於</a:t>
            </a:r>
            <a:r>
              <a:rPr lang="en-US" altLang="zh-TW" dirty="0" smtClean="0"/>
              <a:t>Z</a:t>
            </a:r>
            <a:r>
              <a:rPr lang="en-US" altLang="zh-TW" baseline="30000" dirty="0" smtClean="0"/>
              <a:t>2</a:t>
            </a:r>
            <a:r>
              <a:rPr lang="zh-TW" altLang="en-US" dirty="0" smtClean="0"/>
              <a:t>中的集合</a:t>
            </a:r>
            <a:r>
              <a:rPr lang="en-US" altLang="zh-TW" dirty="0" smtClean="0"/>
              <a:t>A</a:t>
            </a:r>
            <a:r>
              <a:rPr lang="zh-TW" altLang="en-US" dirty="0" smtClean="0"/>
              <a:t>和</a:t>
            </a:r>
            <a:r>
              <a:rPr lang="en-US" altLang="zh-TW" dirty="0" smtClean="0"/>
              <a:t>B</a:t>
            </a:r>
            <a:r>
              <a:rPr lang="zh-TW" altLang="en-US" dirty="0" smtClean="0"/>
              <a:t>，</a:t>
            </a:r>
            <a:r>
              <a:rPr lang="en-US" altLang="zh-TW" dirty="0" smtClean="0"/>
              <a:t>A</a:t>
            </a:r>
            <a:r>
              <a:rPr lang="zh-TW" altLang="en-US" dirty="0"/>
              <a:t>被</a:t>
            </a:r>
            <a:r>
              <a:rPr lang="en-US" altLang="zh-TW" dirty="0" smtClean="0"/>
              <a:t>B</a:t>
            </a:r>
            <a:r>
              <a:rPr lang="zh-TW" altLang="en-US" dirty="0" smtClean="0"/>
              <a:t>侵蝕記為</a:t>
            </a:r>
            <a:r>
              <a:rPr lang="en-US" altLang="zh-TW" dirty="0" smtClean="0"/>
              <a:t>A</a:t>
            </a:r>
            <a:r>
              <a:rPr lang="el-GR" altLang="zh-TW" dirty="0" smtClean="0"/>
              <a:t>ϴ</a:t>
            </a:r>
            <a:r>
              <a:rPr lang="en-US" altLang="zh-TW" dirty="0" smtClean="0"/>
              <a:t>B</a:t>
            </a:r>
            <a:r>
              <a:rPr lang="zh-TW" altLang="en-US" dirty="0" smtClean="0"/>
              <a:t>，定義為</a:t>
            </a:r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4" name="圖片 3" descr="20120413112456.pdf - Adobe Reader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77920" r="54909" b="17050"/>
          <a:stretch/>
        </p:blipFill>
        <p:spPr>
          <a:xfrm>
            <a:off x="2453269" y="2639735"/>
            <a:ext cx="3691054" cy="671102"/>
          </a:xfrm>
          <a:prstGeom prst="rect">
            <a:avLst/>
          </a:prstGeom>
        </p:spPr>
      </p:pic>
      <p:pic>
        <p:nvPicPr>
          <p:cNvPr id="9" name="圖片 8" descr="Morpholog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680" y="3433500"/>
            <a:ext cx="8567154" cy="324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3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Erosion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1" dirty="0" smtClean="0"/>
              <a:t>Source                      Gray                           Binary                       Result</a:t>
            </a:r>
            <a:endParaRPr lang="zh-TW" altLang="en-US" b="1" dirty="0"/>
          </a:p>
        </p:txBody>
      </p:sp>
      <p:pic>
        <p:nvPicPr>
          <p:cNvPr id="6" name="內容版面配置區 3" descr="Morphology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80" y="1700609"/>
            <a:ext cx="9656763" cy="366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12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Dilation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膨脹</a:t>
            </a:r>
            <a:r>
              <a:rPr lang="zh-TW" altLang="en-US" dirty="0" smtClean="0"/>
              <a:t>亦稱為擴張、融合，侵蝕的相反</a:t>
            </a:r>
            <a:endParaRPr lang="en-US" altLang="zh-TW" dirty="0" smtClean="0"/>
          </a:p>
          <a:p>
            <a:r>
              <a:rPr lang="zh-TW" altLang="en-US" dirty="0" smtClean="0"/>
              <a:t>對於邊界偵測後結果作增強</a:t>
            </a:r>
            <a:endParaRPr lang="en-US" altLang="zh-TW" dirty="0" smtClean="0"/>
          </a:p>
          <a:p>
            <a:r>
              <a:rPr lang="zh-TW" altLang="en-US" dirty="0"/>
              <a:t>對於</a:t>
            </a:r>
            <a:r>
              <a:rPr lang="en-US" altLang="zh-TW" dirty="0"/>
              <a:t>Z</a:t>
            </a:r>
            <a:r>
              <a:rPr lang="en-US" altLang="zh-TW" baseline="30000" dirty="0"/>
              <a:t>2</a:t>
            </a:r>
            <a:r>
              <a:rPr lang="zh-TW" altLang="en-US" dirty="0"/>
              <a:t>中的集合</a:t>
            </a:r>
            <a:r>
              <a:rPr lang="en-US" altLang="zh-TW" dirty="0"/>
              <a:t>A</a:t>
            </a:r>
            <a:r>
              <a:rPr lang="zh-TW" altLang="en-US" dirty="0"/>
              <a:t>和</a:t>
            </a:r>
            <a:r>
              <a:rPr lang="en-US" altLang="zh-TW" dirty="0"/>
              <a:t>B</a:t>
            </a:r>
            <a:r>
              <a:rPr lang="zh-TW" altLang="en-US" dirty="0"/>
              <a:t>，</a:t>
            </a:r>
            <a:r>
              <a:rPr lang="en-US" altLang="zh-TW" dirty="0" smtClean="0"/>
              <a:t>A</a:t>
            </a:r>
            <a:r>
              <a:rPr lang="zh-TW" altLang="en-US" dirty="0" smtClean="0"/>
              <a:t>藉由</a:t>
            </a:r>
            <a:r>
              <a:rPr lang="en-US" altLang="zh-TW" dirty="0" smtClean="0"/>
              <a:t>B</a:t>
            </a:r>
            <a:r>
              <a:rPr lang="zh-TW" altLang="en-US" dirty="0" smtClean="0"/>
              <a:t>的膨脹記</a:t>
            </a:r>
            <a:r>
              <a:rPr lang="zh-TW" altLang="en-US" dirty="0"/>
              <a:t>為</a:t>
            </a:r>
            <a:r>
              <a:rPr lang="en-US" altLang="zh-TW" dirty="0" smtClean="0"/>
              <a:t>A</a:t>
            </a:r>
            <a:r>
              <a:rPr lang="zh-TW" altLang="en-US" dirty="0" smtClean="0"/>
              <a:t>    </a:t>
            </a:r>
            <a:r>
              <a:rPr lang="en-US" altLang="zh-TW" dirty="0" smtClean="0"/>
              <a:t>B</a:t>
            </a:r>
            <a:r>
              <a:rPr lang="zh-TW" altLang="en-US" dirty="0"/>
              <a:t>，定義為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流程圖: 或 3"/>
          <p:cNvSpPr/>
          <p:nvPr/>
        </p:nvSpPr>
        <p:spPr>
          <a:xfrm>
            <a:off x="7969854" y="2225398"/>
            <a:ext cx="245327" cy="234175"/>
          </a:xfrm>
          <a:prstGeom prst="flowChartOr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 descr="20120413112456.pdf - Adobe Reader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62325" r="55366" b="32477"/>
          <a:stretch/>
        </p:blipFill>
        <p:spPr>
          <a:xfrm>
            <a:off x="2259083" y="2566323"/>
            <a:ext cx="3625954" cy="702527"/>
          </a:xfrm>
          <a:prstGeom prst="rect">
            <a:avLst/>
          </a:prstGeom>
        </p:spPr>
      </p:pic>
      <p:pic>
        <p:nvPicPr>
          <p:cNvPr id="9" name="圖片 8" descr="Morpholog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80" y="3454529"/>
            <a:ext cx="8203023" cy="311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4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Dilation</a:t>
            </a:r>
            <a:endParaRPr lang="zh-TW" altLang="en-US" dirty="0"/>
          </a:p>
        </p:txBody>
      </p:sp>
      <p:sp>
        <p:nvSpPr>
          <p:cNvPr id="5" name="內容版面配置區 4"/>
          <p:cNvSpPr txBox="1">
            <a:spLocks/>
          </p:cNvSpPr>
          <p:nvPr/>
        </p:nvSpPr>
        <p:spPr>
          <a:xfrm>
            <a:off x="1999980" y="1305307"/>
            <a:ext cx="9657032" cy="4758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altLang="zh-TW" b="1" dirty="0" smtClean="0"/>
              <a:t>Source                      Gray                           Binary                       Result</a:t>
            </a:r>
            <a:endParaRPr lang="zh-TW" altLang="en-US" b="1" dirty="0"/>
          </a:p>
        </p:txBody>
      </p:sp>
      <p:pic>
        <p:nvPicPr>
          <p:cNvPr id="6" name="圖片 5" descr="Morphology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80" y="1921929"/>
            <a:ext cx="9945488" cy="377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008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絲縷">
  <a:themeElements>
    <a:clrScheme name="絲縷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絲縷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絲縷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2663</TotalTime>
  <Words>567</Words>
  <Application>Microsoft Office PowerPoint</Application>
  <PresentationFormat>寬螢幕</PresentationFormat>
  <Paragraphs>64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微軟正黑體</vt:lpstr>
      <vt:lpstr>Arial</vt:lpstr>
      <vt:lpstr>Calibri</vt:lpstr>
      <vt:lpstr>Century Gothic</vt:lpstr>
      <vt:lpstr>Wingdings 3</vt:lpstr>
      <vt:lpstr>絲縷</vt:lpstr>
      <vt:lpstr>Introduction to Morphology</vt:lpstr>
      <vt:lpstr>Gray Image</vt:lpstr>
      <vt:lpstr>Binary Image</vt:lpstr>
      <vt:lpstr>Binary Image</vt:lpstr>
      <vt:lpstr>Concept of Morphology Logic</vt:lpstr>
      <vt:lpstr>Erosion</vt:lpstr>
      <vt:lpstr>Erosion</vt:lpstr>
      <vt:lpstr>Dilation</vt:lpstr>
      <vt:lpstr>Dilation</vt:lpstr>
      <vt:lpstr>Opening and Closing</vt:lpstr>
      <vt:lpstr>Opening and Closing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形態學影像處理 膨脹(Dilation)、侵蝕(Erosion)</dc:title>
  <dc:creator>Po-Ting Chou</dc:creator>
  <cp:lastModifiedBy>江尚瑀 CHIANG, SHANG-YU</cp:lastModifiedBy>
  <cp:revision>145</cp:revision>
  <dcterms:created xsi:type="dcterms:W3CDTF">2014-01-05T09:16:35Z</dcterms:created>
  <dcterms:modified xsi:type="dcterms:W3CDTF">2019-05-17T15:31:34Z</dcterms:modified>
</cp:coreProperties>
</file>

<file path=docProps/thumbnail.jpeg>
</file>